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7"/>
  </p:notesMasterIdLst>
  <p:sldIdLst>
    <p:sldId id="259" r:id="rId3"/>
    <p:sldId id="260" r:id="rId4"/>
    <p:sldId id="284" r:id="rId5"/>
    <p:sldId id="264" r:id="rId6"/>
    <p:sldId id="282" r:id="rId7"/>
    <p:sldId id="283" r:id="rId8"/>
    <p:sldId id="286" r:id="rId9"/>
    <p:sldId id="281" r:id="rId10"/>
    <p:sldId id="285" r:id="rId11"/>
    <p:sldId id="289" r:id="rId12"/>
    <p:sldId id="309" r:id="rId13"/>
    <p:sldId id="310" r:id="rId14"/>
    <p:sldId id="292" r:id="rId15"/>
    <p:sldId id="293" r:id="rId16"/>
    <p:sldId id="294" r:id="rId17"/>
    <p:sldId id="288" r:id="rId18"/>
    <p:sldId id="287" r:id="rId19"/>
    <p:sldId id="280" r:id="rId20"/>
    <p:sldId id="290" r:id="rId21"/>
    <p:sldId id="291" r:id="rId22"/>
    <p:sldId id="304" r:id="rId23"/>
    <p:sldId id="303" r:id="rId24"/>
    <p:sldId id="297" r:id="rId25"/>
    <p:sldId id="298" r:id="rId26"/>
    <p:sldId id="299" r:id="rId27"/>
    <p:sldId id="300" r:id="rId28"/>
    <p:sldId id="301" r:id="rId29"/>
    <p:sldId id="302" r:id="rId30"/>
    <p:sldId id="305" r:id="rId31"/>
    <p:sldId id="308" r:id="rId32"/>
    <p:sldId id="307" r:id="rId33"/>
    <p:sldId id="306" r:id="rId34"/>
    <p:sldId id="296" r:id="rId35"/>
    <p:sldId id="295" r:id="rId3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45D39AA-3E53-4A04-8ADE-32E144CF54AF}">
          <p14:sldIdLst>
            <p14:sldId id="259"/>
            <p14:sldId id="260"/>
            <p14:sldId id="284"/>
            <p14:sldId id="264"/>
            <p14:sldId id="282"/>
            <p14:sldId id="283"/>
            <p14:sldId id="286"/>
            <p14:sldId id="281"/>
            <p14:sldId id="285"/>
            <p14:sldId id="289"/>
            <p14:sldId id="309"/>
            <p14:sldId id="310"/>
            <p14:sldId id="292"/>
            <p14:sldId id="293"/>
            <p14:sldId id="294"/>
            <p14:sldId id="288"/>
            <p14:sldId id="287"/>
            <p14:sldId id="280"/>
            <p14:sldId id="290"/>
            <p14:sldId id="291"/>
            <p14:sldId id="304"/>
            <p14:sldId id="303"/>
            <p14:sldId id="297"/>
            <p14:sldId id="298"/>
            <p14:sldId id="299"/>
            <p14:sldId id="300"/>
            <p14:sldId id="301"/>
            <p14:sldId id="302"/>
            <p14:sldId id="305"/>
            <p14:sldId id="308"/>
            <p14:sldId id="307"/>
            <p14:sldId id="306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0000"/>
    <a:srgbClr val="660066"/>
    <a:srgbClr val="FF0000"/>
    <a:srgbClr val="AA86AC"/>
    <a:srgbClr val="B17AB8"/>
    <a:srgbClr val="9933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55" autoAdjust="0"/>
  </p:normalViewPr>
  <p:slideViewPr>
    <p:cSldViewPr showGuides="1">
      <p:cViewPr varScale="1">
        <p:scale>
          <a:sx n="65" d="100"/>
          <a:sy n="65" d="100"/>
        </p:scale>
        <p:origin x="835" y="38"/>
      </p:cViewPr>
      <p:guideLst>
        <p:guide orient="horz" pos="22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fontAlgn="base"/>
            <a:fld id="{8E0EA9AB-1604-41B1-90B5-8BC60D737628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fontAlgn="base"/>
            <a:fld id="{477C048F-ABAE-4C2F-B8CF-E215B8181615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598085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40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60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78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16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8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44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57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5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  <p:pic>
        <p:nvPicPr>
          <p:cNvPr id="1031" name="Picture 7" descr="图片1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2022/12/1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  <p:pic>
        <p:nvPicPr>
          <p:cNvPr id="2055" name="Picture 7" descr="图片1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/>
          </p:cNvSpPr>
          <p:nvPr>
            <p:ph type="ctrTitle"/>
          </p:nvPr>
        </p:nvSpPr>
        <p:spPr>
          <a:xfrm>
            <a:off x="323776" y="2276872"/>
            <a:ext cx="8496448" cy="1747838"/>
          </a:xfrm>
        </p:spPr>
        <p:txBody>
          <a:bodyPr wrap="square" lIns="91440" tIns="45720" rIns="91440" bIns="45720" anchor="t"/>
          <a:lstStyle>
            <a:lvl1pPr lvl="0">
              <a:defRPr/>
            </a:lvl1pPr>
          </a:lstStyle>
          <a:p>
            <a:pPr lvl="0"/>
            <a: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 </a:t>
            </a:r>
            <a:r>
              <a:rPr lang="zh-CN" altLang="en-US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智慧云平台创新</a:t>
            </a: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endParaRPr lang="zh-CN" altLang="en-US" sz="2400" b="1" dirty="0">
              <a:solidFill>
                <a:srgbClr val="660066"/>
              </a:solidFill>
              <a:latin typeface="隶书" panose="02010509060101010101" pitchFamily="1" charset="-122"/>
              <a:ea typeface="隶书" panose="02010509060101010101" pitchFamily="1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475785" y="54029"/>
            <a:ext cx="2520175" cy="8547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1"/>
    </mc:Choice>
    <mc:Fallback xmlns="">
      <p:transition spd="slow" advTm="47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58751D-A554-4230-80A0-B50C7888D953}"/>
              </a:ext>
            </a:extLst>
          </p:cNvPr>
          <p:cNvSpPr/>
          <p:nvPr/>
        </p:nvSpPr>
        <p:spPr>
          <a:xfrm>
            <a:off x="1763180" y="2564904"/>
            <a:ext cx="7380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9.2 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搭建组件介绍</a:t>
            </a:r>
          </a:p>
        </p:txBody>
      </p:sp>
    </p:spTree>
    <p:extLst>
      <p:ext uri="{BB962C8B-B14F-4D97-AF65-F5344CB8AC3E}">
        <p14:creationId xmlns:p14="http://schemas.microsoft.com/office/powerpoint/2010/main" val="370847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108A00-E610-5E75-7533-E3CE10AB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9144000" cy="553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E870A1-3C1A-9A13-FA8E-3049ABE8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56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7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30A35A-3319-49FE-876A-DDB80FF6B61A}"/>
              </a:ext>
            </a:extLst>
          </p:cNvPr>
          <p:cNvSpPr txBox="1"/>
          <p:nvPr/>
        </p:nvSpPr>
        <p:spPr>
          <a:xfrm>
            <a:off x="-72008" y="764704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090A4A-2626-466C-9D8B-7DF6A23C611B}"/>
              </a:ext>
            </a:extLst>
          </p:cNvPr>
          <p:cNvSpPr txBox="1"/>
          <p:nvPr/>
        </p:nvSpPr>
        <p:spPr>
          <a:xfrm>
            <a:off x="53752" y="1395354"/>
            <a:ext cx="9036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在编辑移动应用时，支持新增、删除页面；修改页面配置、页面导航。例如可为同一应用中的不同页面分别设置背景。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FF406E-703F-4D5D-9F16-081C6EF86314}"/>
              </a:ext>
            </a:extLst>
          </p:cNvPr>
          <p:cNvSpPr txBox="1"/>
          <p:nvPr/>
        </p:nvSpPr>
        <p:spPr>
          <a:xfrm>
            <a:off x="323528" y="2072170"/>
            <a:ext cx="8352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在移动应用编辑器中，单击最左侧的页面图标页面。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在页面页签的右侧，单击新建图标添加。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在新建页面对话框中选择页面模板，单击确认。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在中间画布上，单击页面的空白处，然后在右侧配置栏中配置页面。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D07E24-5E18-4D2A-B1FF-48B6E8DF448B}"/>
              </a:ext>
            </a:extLst>
          </p:cNvPr>
          <p:cNvSpPr txBox="1"/>
          <p:nvPr/>
        </p:nvSpPr>
        <p:spPr>
          <a:xfrm>
            <a:off x="143508" y="3429000"/>
            <a:ext cx="87129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作为首页 </a:t>
            </a:r>
            <a:r>
              <a:rPr lang="zh-CN" altLang="en-US" dirty="0"/>
              <a:t>：选中该复选框，则表示将当前页面作为首页。</a:t>
            </a:r>
          </a:p>
          <a:p>
            <a:r>
              <a:rPr lang="zh-CN" altLang="en-US" b="1" dirty="0"/>
              <a:t>在页面显示顶部导航</a:t>
            </a:r>
            <a:r>
              <a:rPr lang="en-US" altLang="zh-CN" dirty="0"/>
              <a:t>:</a:t>
            </a:r>
            <a:r>
              <a:rPr lang="zh-CN" altLang="en-US" dirty="0"/>
              <a:t>默认选中该配置项复选框。可设置当前页面的顶部导航样式和返回功能。更多信息，请参见配置顶部导航。清除复选框后，页面不再显示顶部导航。</a:t>
            </a:r>
            <a:endParaRPr lang="en-US" altLang="zh-CN" dirty="0"/>
          </a:p>
          <a:p>
            <a:r>
              <a:rPr lang="zh-CN" altLang="en-US" b="1" dirty="0"/>
              <a:t>在页面显示底部导航</a:t>
            </a:r>
            <a:r>
              <a:rPr lang="en-US" altLang="zh-CN" dirty="0"/>
              <a:t>:</a:t>
            </a:r>
            <a:r>
              <a:rPr lang="zh-CN" altLang="en-US" dirty="0"/>
              <a:t>默认不显示底部导航。选中后，可在页面底部设置横向导航，切换到不同页面。更多信息，请参见配置底部导航。</a:t>
            </a:r>
            <a:endParaRPr lang="en-US" altLang="zh-CN" dirty="0"/>
          </a:p>
          <a:p>
            <a:r>
              <a:rPr lang="zh-CN" altLang="en-US" b="1" dirty="0"/>
              <a:t>免登录访问</a:t>
            </a:r>
            <a:r>
              <a:rPr lang="en-US" altLang="zh-CN" dirty="0"/>
              <a:t>:</a:t>
            </a:r>
            <a:r>
              <a:rPr lang="zh-CN" altLang="en-US" dirty="0"/>
              <a:t>在开启应用账号鉴权时，选中可让该页面免登录访问。</a:t>
            </a:r>
            <a:endParaRPr lang="en-US" altLang="zh-CN" dirty="0"/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访问限制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在开启应用账号鉴权后，可选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pingfang SC"/>
              </a:rPr>
              <a:t>中访问限制前的复选框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，实现该功能需要管理员在运营后台配置可访问该页面的角色。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背景颜色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选择颜色作为当前页面的背景。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说明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背景颜色和背景图像，二选一进行设置。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</a:p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背景图像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上传本地图片作为当前页面的背景。</a:t>
            </a:r>
          </a:p>
          <a:p>
            <a:endParaRPr lang="zh-CN" alt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03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7BDD7C-6EFB-4610-9D67-8E59C63C8B8F}"/>
              </a:ext>
            </a:extLst>
          </p:cNvPr>
          <p:cNvSpPr txBox="1"/>
          <p:nvPr/>
        </p:nvSpPr>
        <p:spPr>
          <a:xfrm>
            <a:off x="2843808" y="908720"/>
            <a:ext cx="4824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配置顶部导航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A72A45-E1BA-4E7C-AF15-2CAFC0F35F90}"/>
              </a:ext>
            </a:extLst>
          </p:cNvPr>
          <p:cNvSpPr txBox="1"/>
          <p:nvPr/>
        </p:nvSpPr>
        <p:spPr>
          <a:xfrm>
            <a:off x="539552" y="1700808"/>
            <a:ext cx="7578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在右侧配置栏，单击配置应用导航。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在顶部导航页签的配置面板中，设置导航样式和功能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6E1F07-5E81-47BF-B8D8-73952D3D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71" y="2636912"/>
            <a:ext cx="672215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29B14E-26CB-4464-9D31-6C25490C9253}"/>
              </a:ext>
            </a:extLst>
          </p:cNvPr>
          <p:cNvSpPr txBox="1"/>
          <p:nvPr/>
        </p:nvSpPr>
        <p:spPr>
          <a:xfrm>
            <a:off x="107504" y="714579"/>
            <a:ext cx="9036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配置底部导航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88697D-CCD2-4A15-AEA3-C02DACDE04FF}"/>
              </a:ext>
            </a:extLst>
          </p:cNvPr>
          <p:cNvSpPr txBox="1"/>
          <p:nvPr/>
        </p:nvSpPr>
        <p:spPr>
          <a:xfrm>
            <a:off x="467544" y="1297001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在右侧配置栏，单击配置应用导航。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单击底部导航页签，在配置面板中，设置导航样式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259EB0-C23E-420E-AC79-E4FE0E0B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86" y="1900107"/>
            <a:ext cx="4748732" cy="49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3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9D8C77-3C50-40F7-B3E7-8549F4FA48C7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通用操作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F48E7E-5E90-478F-8E7A-A4964BE90E08}"/>
              </a:ext>
            </a:extLst>
          </p:cNvPr>
          <p:cNvSpPr txBox="1"/>
          <p:nvPr/>
        </p:nvSpPr>
        <p:spPr>
          <a:xfrm>
            <a:off x="107504" y="1458478"/>
            <a:ext cx="9217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在画布中，选中组件，单击鼠标右键，可执行如下操作：</a:t>
            </a:r>
          </a:p>
          <a:p>
            <a:r>
              <a:rPr lang="zh-CN" altLang="en-US" sz="2000" dirty="0"/>
              <a:t>选择图层：从当前组件所属栏开始，以从上至下的图层顺序显示图层名称。</a:t>
            </a:r>
          </a:p>
          <a:p>
            <a:r>
              <a:rPr lang="zh-CN" altLang="en-US" sz="2000" dirty="0"/>
              <a:t>例如：在某纵向分栏的某栏嵌套横向分栏，然后在横向分栏的某栏添加一个图片组件，则图层列表如下图所示。</a:t>
            </a:r>
          </a:p>
        </p:txBody>
      </p:sp>
      <p:pic>
        <p:nvPicPr>
          <p:cNvPr id="1026" name="Picture 2" descr="图层">
            <a:extLst>
              <a:ext uri="{FF2B5EF4-FFF2-40B4-BE49-F238E27FC236}">
                <a16:creationId xmlns:a16="http://schemas.microsoft.com/office/drawing/2014/main" id="{503FECC1-8751-496E-B68C-3AE6F8E8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0017"/>
            <a:ext cx="5026893" cy="27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0DFC4D-9FC9-4D04-83A8-0A180ABA0153}"/>
              </a:ext>
            </a:extLst>
          </p:cNvPr>
          <p:cNvSpPr txBox="1"/>
          <p:nvPr/>
        </p:nvSpPr>
        <p:spPr>
          <a:xfrm>
            <a:off x="611560" y="6009893"/>
            <a:ext cx="7920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剪切：支持在同一应用下，跨页面粘贴剪切的组件。</a:t>
            </a:r>
          </a:p>
          <a:p>
            <a:r>
              <a:rPr lang="zh-CN" altLang="en-US" sz="2000" dirty="0"/>
              <a:t>复制：支持在同一账号下，跨页面和跨应用粘贴复制的组件。</a:t>
            </a:r>
          </a:p>
        </p:txBody>
      </p:sp>
    </p:spTree>
    <p:extLst>
      <p:ext uri="{BB962C8B-B14F-4D97-AF65-F5344CB8AC3E}">
        <p14:creationId xmlns:p14="http://schemas.microsoft.com/office/powerpoint/2010/main" val="234100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A9F7BD-0F3A-4A6B-8456-DF7816E99EA7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通用样式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97EE1-60BF-45EF-8EAA-ED0F845499BA}"/>
              </a:ext>
            </a:extLst>
          </p:cNvPr>
          <p:cNvSpPr txBox="1"/>
          <p:nvPr/>
        </p:nvSpPr>
        <p:spPr>
          <a:xfrm>
            <a:off x="827584" y="1628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下图橙色框中为组件通用样式的配置项。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CF7645-8E6F-4713-9C95-9D2490BC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2" y="2328799"/>
            <a:ext cx="3168352" cy="37111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882D37-68D5-4C56-86FB-F295F1DF0DF0}"/>
              </a:ext>
            </a:extLst>
          </p:cNvPr>
          <p:cNvSpPr txBox="1"/>
          <p:nvPr/>
        </p:nvSpPr>
        <p:spPr>
          <a:xfrm>
            <a:off x="3977580" y="2086805"/>
            <a:ext cx="4834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组件名称：设置组件名称，名称需在应用内具有唯一性。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65F800-4548-484E-876A-8AFFD546A677}"/>
              </a:ext>
            </a:extLst>
          </p:cNvPr>
          <p:cNvSpPr txBox="1"/>
          <p:nvPr/>
        </p:nvSpPr>
        <p:spPr>
          <a:xfrm>
            <a:off x="3926286" y="285323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组件可见性：设置组件是否在页面上显示。若设置为不可见，可配合交互，设置组件功能的使用。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DDDC09-3F46-47FE-9321-33DE62EA8062}"/>
              </a:ext>
            </a:extLst>
          </p:cNvPr>
          <p:cNvSpPr txBox="1"/>
          <p:nvPr/>
        </p:nvSpPr>
        <p:spPr>
          <a:xfrm>
            <a:off x="3951808" y="39047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不透明度：设置组件显示的透明度。</a:t>
            </a:r>
            <a:r>
              <a:rPr lang="en-US" altLang="zh-CN" dirty="0"/>
              <a:t>0%</a:t>
            </a:r>
            <a:r>
              <a:rPr lang="zh-CN" altLang="en-US" dirty="0"/>
              <a:t>为完全透明，</a:t>
            </a:r>
            <a:r>
              <a:rPr lang="en-US" altLang="zh-CN" dirty="0"/>
              <a:t>100%</a:t>
            </a:r>
            <a:r>
              <a:rPr lang="zh-CN" altLang="en-US" dirty="0"/>
              <a:t>为完全不透明。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BCA8D2-F9F5-475D-9F71-61CCFD42180C}"/>
              </a:ext>
            </a:extLst>
          </p:cNvPr>
          <p:cNvSpPr txBox="1"/>
          <p:nvPr/>
        </p:nvSpPr>
        <p:spPr>
          <a:xfrm>
            <a:off x="3961060" y="471239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宽度、高度：设置组件在页面中展示的宽度和高度。（按钮和开关组件不支持此配置）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6876D2-3EC8-4BB1-8E55-765C1AF0D21C}"/>
              </a:ext>
            </a:extLst>
          </p:cNvPr>
          <p:cNvSpPr txBox="1"/>
          <p:nvPr/>
        </p:nvSpPr>
        <p:spPr>
          <a:xfrm>
            <a:off x="3951808" y="5520095"/>
            <a:ext cx="5217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上边距，下边距、左边距、右边距</a:t>
            </a:r>
          </a:p>
          <a:p>
            <a:r>
              <a:rPr lang="zh-CN" altLang="en-US" dirty="0"/>
              <a:t>设置当前组件与相邻组件或所属栏边界的距离。（</a:t>
            </a:r>
            <a:r>
              <a:rPr lang="zh-CN" altLang="en-US" b="0" i="0" dirty="0">
                <a:solidFill>
                  <a:srgbClr val="73777A"/>
                </a:solidFill>
                <a:effectLst/>
                <a:latin typeface="pingfang SC"/>
              </a:rPr>
              <a:t>组件与所属栏上或下边界的实际距离</a:t>
            </a:r>
            <a:r>
              <a:rPr lang="en-US" altLang="zh-CN" b="1" i="0" dirty="0">
                <a:solidFill>
                  <a:srgbClr val="73777A"/>
                </a:solidFill>
                <a:effectLst/>
                <a:latin typeface="pingfang SC"/>
              </a:rPr>
              <a:t>=</a:t>
            </a:r>
            <a:r>
              <a:rPr lang="zh-CN" altLang="en-US" b="0" i="0" dirty="0">
                <a:solidFill>
                  <a:srgbClr val="73777A"/>
                </a:solidFill>
                <a:effectLst/>
                <a:latin typeface="pingfang SC"/>
              </a:rPr>
              <a:t>所属栏上或下内边距</a:t>
            </a:r>
            <a:r>
              <a:rPr lang="en-US" altLang="zh-CN" b="1" i="0" dirty="0">
                <a:solidFill>
                  <a:srgbClr val="73777A"/>
                </a:solidFill>
                <a:effectLst/>
                <a:latin typeface="pingfang SC"/>
              </a:rPr>
              <a:t>+</a:t>
            </a:r>
            <a:r>
              <a:rPr lang="zh-CN" altLang="en-US" b="0" i="0" dirty="0">
                <a:solidFill>
                  <a:srgbClr val="73777A"/>
                </a:solidFill>
                <a:effectLst/>
                <a:latin typeface="pingfang SC"/>
              </a:rPr>
              <a:t>该组件的上或下外边距。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2021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556BC1-BEAF-4581-82ED-0CF62EAD0F69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组件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——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实时曲线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4FABD7-DB14-47B6-BA64-B59CA6F9466C}"/>
              </a:ext>
            </a:extLst>
          </p:cNvPr>
          <p:cNvSpPr txBox="1"/>
          <p:nvPr/>
        </p:nvSpPr>
        <p:spPr>
          <a:xfrm>
            <a:off x="503548" y="1708011"/>
            <a:ext cx="8244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步骤一：添加组件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在移动应用编辑器中，单击最左侧的组件图标组件。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（可选）添加分栏组件，进行应用页面布局设置，详细内容请参见横向分栏和纵向分栏。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找到实时曲线组件，然后将组件拖拽到中间画布或画布中分栏组件的某栏中。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47201-42B4-42D1-A323-1EADD052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80" y="3429000"/>
            <a:ext cx="6732240" cy="3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556BC1-BEAF-4581-82ED-0CF62EAD0F69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组件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——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实时曲线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4FABD7-DB14-47B6-BA64-B59CA6F9466C}"/>
              </a:ext>
            </a:extLst>
          </p:cNvPr>
          <p:cNvSpPr txBox="1"/>
          <p:nvPr/>
        </p:nvSpPr>
        <p:spPr>
          <a:xfrm>
            <a:off x="503548" y="1708011"/>
            <a:ext cx="8244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步骤一：添加组件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在移动应用编辑器中，单击最左侧的组件图标组件。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（可选）添加分栏组件，进行应用页面布局设置，详细内容请参见横向分栏和纵向分栏。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找到实时曲线组件，然后将组件拖拽到中间画布或画布中分栏组件的某栏中。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47201-42B4-42D1-A323-1EADD052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80" y="3429000"/>
            <a:ext cx="6732240" cy="30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6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58751D-A554-4230-80A0-B50C7888D953}"/>
              </a:ext>
            </a:extLst>
          </p:cNvPr>
          <p:cNvSpPr/>
          <p:nvPr/>
        </p:nvSpPr>
        <p:spPr>
          <a:xfrm>
            <a:off x="1187624" y="2636912"/>
            <a:ext cx="7380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9.1 IoT Studio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的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可视化搭建</a:t>
            </a:r>
          </a:p>
        </p:txBody>
      </p:sp>
    </p:spTree>
    <p:extLst>
      <p:ext uri="{BB962C8B-B14F-4D97-AF65-F5344CB8AC3E}">
        <p14:creationId xmlns:p14="http://schemas.microsoft.com/office/powerpoint/2010/main" val="824763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B4C90E-9960-4B0A-903F-A8F1F0695ACD}"/>
              </a:ext>
            </a:extLst>
          </p:cNvPr>
          <p:cNvSpPr txBox="1"/>
          <p:nvPr/>
        </p:nvSpPr>
        <p:spPr>
          <a:xfrm>
            <a:off x="251520" y="908720"/>
            <a:ext cx="8640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73D41"/>
                </a:solidFill>
                <a:latin typeface="pingfang SC"/>
              </a:rPr>
              <a:t>步骤二：配置数据源</a:t>
            </a:r>
          </a:p>
          <a:p>
            <a:r>
              <a:rPr lang="zh-CN" altLang="en-US" dirty="0"/>
              <a:t>在移动应用编辑器右侧样式中，单击展示数据后配置数据源。</a:t>
            </a:r>
          </a:p>
          <a:p>
            <a:r>
              <a:rPr lang="zh-CN" altLang="en-US" dirty="0"/>
              <a:t>配置设备数据源参数项。</a:t>
            </a:r>
          </a:p>
          <a:p>
            <a:r>
              <a:rPr lang="zh-CN" altLang="en-US" dirty="0"/>
              <a:t>配置方法与</a:t>
            </a:r>
            <a:r>
              <a:rPr lang="en-US" altLang="zh-CN" dirty="0"/>
              <a:t>Web</a:t>
            </a:r>
            <a:r>
              <a:rPr lang="zh-CN" altLang="en-US" dirty="0"/>
              <a:t>应用开发中的实时曲线类似，其中仅实时数据时间段配置项不同。移动应用开发仅支持展示近半小时、近一小时、近三小时数据。</a:t>
            </a:r>
          </a:p>
          <a:p>
            <a:pPr algn="l"/>
            <a:r>
              <a:rPr lang="zh-CN" altLang="en-US" b="1" i="0" dirty="0">
                <a:solidFill>
                  <a:srgbClr val="373D41"/>
                </a:solidFill>
                <a:effectLst/>
                <a:latin typeface="pingfang SC"/>
              </a:rPr>
              <a:t>步骤三：配置样式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在右侧样式中，完成组件展示的配置。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调整组件宽高和在页面中的布局位置。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b="1" i="0" dirty="0">
                <a:solidFill>
                  <a:srgbClr val="373D41"/>
                </a:solidFill>
                <a:effectLst/>
                <a:latin typeface="pingfang SC"/>
              </a:rPr>
              <a:t>步骤四：配置交互动作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0FD86A-1623-4FE9-AFE8-DFD60B4D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429000"/>
            <a:ext cx="5343301" cy="31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556BC1-BEAF-4581-82ED-0CF62EAD0F69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组件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——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横向分栏和纵向分栏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A9828C-98E4-4A44-865F-908284448DD7}"/>
              </a:ext>
            </a:extLst>
          </p:cNvPr>
          <p:cNvSpPr txBox="1"/>
          <p:nvPr/>
        </p:nvSpPr>
        <p:spPr>
          <a:xfrm>
            <a:off x="323528" y="1704082"/>
            <a:ext cx="8244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横向分栏和纵向分栏组件分别支持水平和垂直方向添加多个栏，是其他组件的容器，用于设置各组件在应用页面的相对布局位置。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58FCBC-4032-405F-A2F5-9B07264D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77" y="3068960"/>
            <a:ext cx="5848350" cy="3467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DF4327E-91B1-4847-BB24-7FBE2CB30A24}"/>
              </a:ext>
            </a:extLst>
          </p:cNvPr>
          <p:cNvSpPr txBox="1"/>
          <p:nvPr/>
        </p:nvSpPr>
        <p:spPr>
          <a:xfrm>
            <a:off x="611560" y="2578358"/>
            <a:ext cx="727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选中分栏组件，在移动应用编辑器右侧样式栏，配置组件样式。</a:t>
            </a:r>
          </a:p>
        </p:txBody>
      </p:sp>
    </p:spTree>
    <p:extLst>
      <p:ext uri="{BB962C8B-B14F-4D97-AF65-F5344CB8AC3E}">
        <p14:creationId xmlns:p14="http://schemas.microsoft.com/office/powerpoint/2010/main" val="354167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89A710-4F33-4336-8F90-79B9AB6707E6}"/>
              </a:ext>
            </a:extLst>
          </p:cNvPr>
          <p:cNvSpPr txBox="1"/>
          <p:nvPr/>
        </p:nvSpPr>
        <p:spPr>
          <a:xfrm>
            <a:off x="539552" y="1700808"/>
            <a:ext cx="608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选中组件的某个栏，在右侧样式中，配置单个栏的样式。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317828-916B-4594-BBAB-30D78CD38591}"/>
              </a:ext>
            </a:extLst>
          </p:cNvPr>
          <p:cNvSpPr txBox="1"/>
          <p:nvPr/>
        </p:nvSpPr>
        <p:spPr>
          <a:xfrm>
            <a:off x="107504" y="81801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组件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——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横向分栏和纵向分栏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71177E-1A04-4D00-8421-5697305D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2133895"/>
            <a:ext cx="6274072" cy="43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E95F92-65BA-43F0-8D87-8C08060A46A6}"/>
              </a:ext>
            </a:extLst>
          </p:cNvPr>
          <p:cNvSpPr/>
          <p:nvPr/>
        </p:nvSpPr>
        <p:spPr>
          <a:xfrm>
            <a:off x="2339752" y="2636912"/>
            <a:ext cx="7380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9.3 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搭建实践</a:t>
            </a:r>
          </a:p>
        </p:txBody>
      </p:sp>
    </p:spTree>
    <p:extLst>
      <p:ext uri="{BB962C8B-B14F-4D97-AF65-F5344CB8AC3E}">
        <p14:creationId xmlns:p14="http://schemas.microsoft.com/office/powerpoint/2010/main" val="189930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E28A49-E411-4AD3-A2F3-78EBF0E808B6}"/>
              </a:ext>
            </a:extLst>
          </p:cNvPr>
          <p:cNvSpPr txBox="1"/>
          <p:nvPr/>
        </p:nvSpPr>
        <p:spPr>
          <a:xfrm>
            <a:off x="395536" y="1916832"/>
            <a:ext cx="48245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搭建小屋</a:t>
            </a:r>
            <a:r>
              <a:rPr lang="en-US" altLang="zh-CN" dirty="0"/>
              <a:t>APP</a:t>
            </a:r>
            <a:r>
              <a:rPr lang="zh-CN" altLang="en-US" dirty="0"/>
              <a:t>我们创建四个页面</a:t>
            </a:r>
            <a:endParaRPr lang="en-US" altLang="zh-CN" dirty="0"/>
          </a:p>
          <a:p>
            <a:r>
              <a:rPr lang="zh-CN" altLang="en-US" dirty="0"/>
              <a:t>分别是</a:t>
            </a:r>
            <a:r>
              <a:rPr lang="zh-CN" altLang="en-US" b="1" dirty="0"/>
              <a:t>“报警查看”</a:t>
            </a:r>
            <a:r>
              <a:rPr lang="zh-CN" altLang="en-US" dirty="0"/>
              <a:t>页面查看燃气有机物浓度并取消蜂鸣器报警；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b="1" dirty="0"/>
              <a:t>“开关状态</a:t>
            </a:r>
            <a:r>
              <a:rPr lang="zh-CN" altLang="en-US" dirty="0"/>
              <a:t>”页面查看小屋家电的开关状态；</a:t>
            </a:r>
          </a:p>
          <a:p>
            <a:r>
              <a:rPr lang="zh-CN" altLang="en-US" dirty="0"/>
              <a:t>          </a:t>
            </a:r>
            <a:r>
              <a:rPr lang="zh-CN" altLang="en-US" b="1" dirty="0"/>
              <a:t>“实时曲线”</a:t>
            </a:r>
            <a:r>
              <a:rPr lang="zh-CN" altLang="en-US" dirty="0"/>
              <a:t>页面查看室内传感器采集到浓度信息的实时变化曲线；      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b="1" dirty="0"/>
              <a:t>“家居环境”</a:t>
            </a:r>
            <a:r>
              <a:rPr lang="zh-CN" altLang="en-US" dirty="0"/>
              <a:t>页面也是主页面，展示家居环境主要指标的数据，也是用户进入 </a:t>
            </a:r>
            <a:r>
              <a:rPr lang="en-US" altLang="zh-CN" dirty="0"/>
              <a:t>App </a:t>
            </a:r>
            <a:r>
              <a:rPr lang="zh-CN" altLang="en-US" dirty="0"/>
              <a:t>的主页面。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161C8-E28F-4E5B-8AC8-0DA6E8C1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692696"/>
            <a:ext cx="3013323" cy="5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5406FE-2680-4AB0-887D-5A8C05A6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846708"/>
            <a:ext cx="36385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9DB3B2-F92C-46E5-B23C-252CD57F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94" y="0"/>
            <a:ext cx="341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0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A5D4A6-757F-4618-99A5-DCAA53D2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620688"/>
            <a:ext cx="36576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138838-2F5C-4913-80AE-DABF1977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624086"/>
            <a:ext cx="39814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D2F69D8-B8F0-46EB-9A01-4F0F61AC8993}"/>
              </a:ext>
            </a:extLst>
          </p:cNvPr>
          <p:cNvSpPr txBox="1"/>
          <p:nvPr/>
        </p:nvSpPr>
        <p:spPr>
          <a:xfrm>
            <a:off x="2843808" y="90872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>
                <a:solidFill>
                  <a:srgbClr val="660066"/>
                </a:solidFill>
                <a:ea typeface="隶书" panose="02010509060101010101"/>
                <a:cs typeface="+mj-cs"/>
              </a:rPr>
              <a:t>预览与调试</a:t>
            </a:r>
            <a:endParaRPr lang="zh-CN" altLang="en-US" sz="3600" b="1" dirty="0">
              <a:solidFill>
                <a:srgbClr val="660066"/>
              </a:solidFill>
              <a:ea typeface="隶书" panose="02010509060101010101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2108BC-79F9-4C1B-975B-0CD95CE49DE4}"/>
              </a:ext>
            </a:extLst>
          </p:cNvPr>
          <p:cNvSpPr txBox="1"/>
          <p:nvPr/>
        </p:nvSpPr>
        <p:spPr>
          <a:xfrm>
            <a:off x="323528" y="1555051"/>
            <a:ext cx="8172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在移动应用编辑器中，单击页面右上方的预览，查看并调试组件的显示效果。</a:t>
            </a:r>
          </a:p>
          <a:p>
            <a:r>
              <a:rPr lang="zh-CN" altLang="en-US" dirty="0"/>
              <a:t>在应用预览页面右侧，进行选择机型。</a:t>
            </a:r>
          </a:p>
          <a:p>
            <a:r>
              <a:rPr lang="zh-CN" altLang="en-US" dirty="0"/>
              <a:t>使用手机扫描二维码，在手机端调试应用的功能。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17D71-5567-424A-B711-0878520E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72" y="2755380"/>
            <a:ext cx="4101455" cy="38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E5E812-5FF6-4933-B894-CD062809CF4C}"/>
              </a:ext>
            </a:extLst>
          </p:cNvPr>
          <p:cNvSpPr txBox="1"/>
          <p:nvPr/>
        </p:nvSpPr>
        <p:spPr>
          <a:xfrm>
            <a:off x="611560" y="1268760"/>
            <a:ext cx="77048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APP</a:t>
            </a:r>
            <a:r>
              <a:rPr lang="zh-CN" altLang="en-US" sz="2400" b="1" dirty="0"/>
              <a:t>开发：</a:t>
            </a:r>
            <a:r>
              <a:rPr lang="zh-CN" altLang="en-US" sz="2400" dirty="0"/>
              <a:t>开发可以运行在安卓或者</a:t>
            </a:r>
            <a:r>
              <a:rPr lang="en-US" altLang="zh-CN" sz="2400" dirty="0"/>
              <a:t>iOS</a:t>
            </a:r>
            <a:r>
              <a:rPr lang="zh-CN" altLang="en-US" sz="2400" dirty="0"/>
              <a:t>手持终端系统上的应程序。</a:t>
            </a:r>
            <a:r>
              <a:rPr lang="en-US" altLang="zh-CN" sz="2400" dirty="0"/>
              <a:t>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CCA63-C3A1-421E-B2B8-1893CDD4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50" y="2835661"/>
            <a:ext cx="3223008" cy="3223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832622-E298-47EE-BF38-92C1923F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03" y="3081206"/>
            <a:ext cx="2855849" cy="28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6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3C762A-45C8-443A-9F31-55AD8210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24744"/>
            <a:ext cx="5449431" cy="54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5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70CD26-936F-46FA-9F35-9BD0D6D0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970"/>
            <a:ext cx="9144000" cy="40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0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F82311-029A-41DE-9445-8B6CDA10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92" y="0"/>
            <a:ext cx="6127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FDDEA5-B5EE-4F2F-B8E1-A70757E4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85912"/>
            <a:ext cx="7832794" cy="44793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C98D6E-75A8-4963-9B4C-AAE55A343A88}"/>
              </a:ext>
            </a:extLst>
          </p:cNvPr>
          <p:cNvSpPr txBox="1"/>
          <p:nvPr/>
        </p:nvSpPr>
        <p:spPr>
          <a:xfrm>
            <a:off x="107504" y="5316091"/>
            <a:ext cx="8840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2020</a:t>
            </a:r>
            <a:r>
              <a:rPr lang="zh-CN" altLang="en-US" dirty="0"/>
              <a:t>腾讯云</a:t>
            </a:r>
            <a:r>
              <a:rPr lang="en-US" altLang="zh-CN" dirty="0"/>
              <a:t>IoT</a:t>
            </a:r>
            <a:r>
              <a:rPr lang="zh-CN" altLang="en-US" dirty="0"/>
              <a:t>生态峰会上，腾讯云宣布旗下 “腾讯连连”品牌以及物联网平台</a:t>
            </a:r>
            <a:r>
              <a:rPr lang="en-US" altLang="zh-CN" dirty="0"/>
              <a:t>IoT Explorer</a:t>
            </a:r>
            <a:r>
              <a:rPr lang="zh-CN" altLang="en-US" dirty="0"/>
              <a:t>实现全新升级，腾讯云副总裁王峰正式公布最新的物联网“聚合生态，共筑产业”生态发展战略。</a:t>
            </a:r>
          </a:p>
          <a:p>
            <a:r>
              <a:rPr lang="zh-CN" altLang="en-US" dirty="0"/>
              <a:t>王峰表示：“腾讯云物联网生态战略的最核心使命，就是通过开放一个连接</a:t>
            </a:r>
            <a:r>
              <a:rPr lang="en-US" altLang="zh-CN" dirty="0"/>
              <a:t>12</a:t>
            </a:r>
            <a:r>
              <a:rPr lang="zh-CN" altLang="en-US" dirty="0"/>
              <a:t>亿人的中立且开放的物联网平台，全面支持合作伙伴能力的发展和业务的提升。”</a:t>
            </a:r>
          </a:p>
        </p:txBody>
      </p:sp>
    </p:spTree>
    <p:extLst>
      <p:ext uri="{BB962C8B-B14F-4D97-AF65-F5344CB8AC3E}">
        <p14:creationId xmlns:p14="http://schemas.microsoft.com/office/powerpoint/2010/main" val="308313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65C2F2-3742-4ABC-8DC9-2AC742CA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620688"/>
            <a:ext cx="6096000" cy="4572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F34C67-2F25-4214-95D6-C362C3F6CBE8}"/>
              </a:ext>
            </a:extLst>
          </p:cNvPr>
          <p:cNvSpPr txBox="1"/>
          <p:nvPr/>
        </p:nvSpPr>
        <p:spPr>
          <a:xfrm>
            <a:off x="179512" y="5288340"/>
            <a:ext cx="8964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   腾讯连连新增了微信扫一扫入口，支持零代码配置生成，并提供免开发面板和自定义面板。由此，腾讯云</a:t>
            </a:r>
            <a:r>
              <a:rPr lang="en-US" altLang="zh-CN" sz="2400" dirty="0"/>
              <a:t>IoT</a:t>
            </a:r>
            <a:r>
              <a:rPr lang="zh-CN" altLang="en-US" sz="2400" dirty="0"/>
              <a:t>在降低物联网企业接入门槛的同时，还可以满足复杂业务场景下的部署需求。</a:t>
            </a:r>
          </a:p>
        </p:txBody>
      </p:sp>
    </p:spTree>
    <p:extLst>
      <p:ext uri="{BB962C8B-B14F-4D97-AF65-F5344CB8AC3E}">
        <p14:creationId xmlns:p14="http://schemas.microsoft.com/office/powerpoint/2010/main" val="184977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4FF47F-3246-47FF-B71C-FA337CFA518F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了解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9BD1E8-7101-4744-B46D-E93E19C25050}"/>
              </a:ext>
            </a:extLst>
          </p:cNvPr>
          <p:cNvSpPr txBox="1"/>
          <p:nvPr/>
        </p:nvSpPr>
        <p:spPr>
          <a:xfrm>
            <a:off x="467544" y="1783154"/>
            <a:ext cx="77048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/>
              <a:t>智能手机和</a:t>
            </a:r>
            <a:r>
              <a:rPr lang="en-US" altLang="zh-CN" sz="2400" b="1" dirty="0"/>
              <a:t>APP</a:t>
            </a:r>
            <a:r>
              <a:rPr lang="zh-CN" altLang="en-US" sz="2400" b="1" dirty="0"/>
              <a:t>生态的发展历史</a:t>
            </a:r>
            <a:endParaRPr lang="en-US" altLang="zh-CN" sz="2400" b="1" dirty="0"/>
          </a:p>
          <a:p>
            <a:r>
              <a:rPr lang="en-US" altLang="zh-CN" sz="2400" b="1" dirty="0"/>
              <a:t>    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813A2-368A-4CCF-82F5-C5D03A77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917883"/>
            <a:ext cx="1872208" cy="25114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621C9D-7372-4C58-BF98-B94DF6BC7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2564904"/>
            <a:ext cx="1031842" cy="2733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F8B49-C903-46CF-B88F-BB240243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2706484"/>
            <a:ext cx="3631665" cy="27228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E85EC3-D1EA-43F4-B84A-BEBAAB4FD030}"/>
              </a:ext>
            </a:extLst>
          </p:cNvPr>
          <p:cNvSpPr txBox="1"/>
          <p:nvPr/>
        </p:nvSpPr>
        <p:spPr>
          <a:xfrm>
            <a:off x="323528" y="5731875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1994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IBM</a:t>
            </a:r>
            <a:r>
              <a:rPr lang="zh-CN" altLang="en-US" dirty="0"/>
              <a:t>西蒙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0EC88-386D-407B-AE10-E8E7F0602EA5}"/>
              </a:ext>
            </a:extLst>
          </p:cNvPr>
          <p:cNvSpPr txBox="1"/>
          <p:nvPr/>
        </p:nvSpPr>
        <p:spPr>
          <a:xfrm>
            <a:off x="2843808" y="5731875"/>
            <a:ext cx="27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1997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月诺基亚</a:t>
            </a:r>
            <a:r>
              <a:rPr lang="en-US" altLang="zh-CN" dirty="0"/>
              <a:t>6110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B594A0-12DA-4DA9-8A55-DB57F995B2C5}"/>
              </a:ext>
            </a:extLst>
          </p:cNvPr>
          <p:cNvSpPr txBox="1"/>
          <p:nvPr/>
        </p:nvSpPr>
        <p:spPr>
          <a:xfrm>
            <a:off x="6084168" y="5731875"/>
            <a:ext cx="273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2002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月黑莓</a:t>
            </a:r>
            <a:r>
              <a:rPr lang="en-US" altLang="zh-CN" dirty="0"/>
              <a:t>5810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75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4FF47F-3246-47FF-B71C-FA337CFA518F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了解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9BD1E8-7101-4744-B46D-E93E19C25050}"/>
              </a:ext>
            </a:extLst>
          </p:cNvPr>
          <p:cNvSpPr txBox="1"/>
          <p:nvPr/>
        </p:nvSpPr>
        <p:spPr>
          <a:xfrm>
            <a:off x="467544" y="1783154"/>
            <a:ext cx="77048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/>
              <a:t>智能手机和</a:t>
            </a:r>
            <a:r>
              <a:rPr lang="en-US" altLang="zh-CN" sz="2400" b="1" dirty="0"/>
              <a:t>APP</a:t>
            </a:r>
            <a:r>
              <a:rPr lang="zh-CN" altLang="en-US" sz="2400" b="1" dirty="0"/>
              <a:t>生态的发展历史</a:t>
            </a:r>
            <a:endParaRPr lang="en-US" altLang="zh-CN" sz="2400" b="1" dirty="0"/>
          </a:p>
          <a:p>
            <a:r>
              <a:rPr lang="en-US" altLang="zh-CN" sz="2400" b="1" dirty="0"/>
              <a:t>    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5CE6C9-60C4-4493-B955-2346CE78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9" y="2846991"/>
            <a:ext cx="2318567" cy="23185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324237-A6B9-45D2-92E7-26A1ABEB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189" y="3041862"/>
            <a:ext cx="2430015" cy="19288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251176-937A-40C6-9B30-07F174248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43" y="2370103"/>
            <a:ext cx="2113757" cy="16064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B901A9-04D6-49F2-AEDA-6FCA0DBC5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77" y="4006274"/>
            <a:ext cx="2856359" cy="15789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97C3BA-2578-45A1-9AC6-5E8998319741}"/>
              </a:ext>
            </a:extLst>
          </p:cNvPr>
          <p:cNvSpPr txBox="1"/>
          <p:nvPr/>
        </p:nvSpPr>
        <p:spPr>
          <a:xfrm>
            <a:off x="452488" y="5437728"/>
            <a:ext cx="19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2007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月第一款</a:t>
            </a:r>
            <a:r>
              <a:rPr lang="en-US" altLang="zh-CN" dirty="0"/>
              <a:t>iPhone</a:t>
            </a:r>
            <a:r>
              <a:rPr lang="zh-CN" altLang="en-US" dirty="0"/>
              <a:t>面世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0B3AAD-A5C3-4873-AD96-BE0818D5AE0C}"/>
              </a:ext>
            </a:extLst>
          </p:cNvPr>
          <p:cNvSpPr txBox="1"/>
          <p:nvPr/>
        </p:nvSpPr>
        <p:spPr>
          <a:xfrm>
            <a:off x="3139424" y="5437728"/>
            <a:ext cx="2759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HTC Dream</a:t>
            </a:r>
          </a:p>
          <a:p>
            <a:r>
              <a:rPr lang="zh-CN" altLang="en-US" dirty="0"/>
              <a:t>首部搭载</a:t>
            </a:r>
            <a:r>
              <a:rPr lang="en-US" altLang="zh-CN" dirty="0"/>
              <a:t>Android</a:t>
            </a:r>
            <a:r>
              <a:rPr lang="zh-CN" altLang="en-US" dirty="0"/>
              <a:t>手机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1F183B-FC8B-4C3D-BFD1-5B5FB5DD0FCB}"/>
              </a:ext>
            </a:extLst>
          </p:cNvPr>
          <p:cNvSpPr txBox="1"/>
          <p:nvPr/>
        </p:nvSpPr>
        <p:spPr>
          <a:xfrm>
            <a:off x="6276970" y="5638559"/>
            <a:ext cx="2759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iOS 2.0</a:t>
            </a:r>
            <a:r>
              <a:rPr lang="zh-CN" altLang="en-US" dirty="0"/>
              <a:t>面世，</a:t>
            </a:r>
            <a:r>
              <a:rPr lang="en-US" altLang="zh-CN" dirty="0"/>
              <a:t>App Store</a:t>
            </a:r>
            <a:r>
              <a:rPr lang="zh-CN" altLang="en-US" dirty="0"/>
              <a:t>面世</a:t>
            </a:r>
          </a:p>
        </p:txBody>
      </p:sp>
    </p:spTree>
    <p:extLst>
      <p:ext uri="{BB962C8B-B14F-4D97-AF65-F5344CB8AC3E}">
        <p14:creationId xmlns:p14="http://schemas.microsoft.com/office/powerpoint/2010/main" val="319988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4FF47F-3246-47FF-B71C-FA337CFA518F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了解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9BD1E8-7101-4744-B46D-E93E19C25050}"/>
              </a:ext>
            </a:extLst>
          </p:cNvPr>
          <p:cNvSpPr txBox="1"/>
          <p:nvPr/>
        </p:nvSpPr>
        <p:spPr>
          <a:xfrm>
            <a:off x="467544" y="1783154"/>
            <a:ext cx="77048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APP</a:t>
            </a:r>
            <a:r>
              <a:rPr lang="zh-CN" altLang="en-US" sz="2400" b="1" dirty="0"/>
              <a:t>的运行环境，手持设备</a:t>
            </a:r>
            <a:r>
              <a:rPr lang="en-US" altLang="zh-CN" sz="2400" b="1" dirty="0"/>
              <a:t>OS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    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CC90D1-CE71-4919-A602-AC370260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18" y="2325941"/>
            <a:ext cx="3760093" cy="1473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F99446-E152-4F78-92ED-6BF33A3F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93" y="4106445"/>
            <a:ext cx="1468325" cy="580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8BAA6-91FF-403C-B458-DBC08471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225" y="4699967"/>
            <a:ext cx="2633278" cy="12165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25AC60-80D4-4FBB-979B-2F8B71C3B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225" y="5929767"/>
            <a:ext cx="3325763" cy="7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0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4FF47F-3246-47FF-B71C-FA337CFA518F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了解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9BD1E8-7101-4744-B46D-E93E19C25050}"/>
              </a:ext>
            </a:extLst>
          </p:cNvPr>
          <p:cNvSpPr txBox="1"/>
          <p:nvPr/>
        </p:nvSpPr>
        <p:spPr>
          <a:xfrm>
            <a:off x="665820" y="1754630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Android</a:t>
            </a:r>
            <a:r>
              <a:rPr lang="zh-CN" altLang="en-US" sz="2400" b="1" dirty="0"/>
              <a:t>开发：</a:t>
            </a:r>
            <a:r>
              <a:rPr lang="en-US" altLang="zh-CN" sz="2400" b="1" dirty="0"/>
              <a:t>    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7F180B-F8C5-4900-A200-2DB8EA4E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38080"/>
            <a:ext cx="2160240" cy="15272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1E3F18-C77C-4755-BCBD-3E79DEFD5927}"/>
              </a:ext>
            </a:extLst>
          </p:cNvPr>
          <p:cNvSpPr txBox="1"/>
          <p:nvPr/>
        </p:nvSpPr>
        <p:spPr>
          <a:xfrm>
            <a:off x="3798676" y="29087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/>
              <a:t>以</a:t>
            </a:r>
            <a:r>
              <a:rPr lang="en-US" altLang="zh-CN" sz="1800" dirty="0"/>
              <a:t>Java</a:t>
            </a:r>
            <a:r>
              <a:rPr lang="zh-CN" altLang="en-US" sz="1800" dirty="0"/>
              <a:t>为主要开发语言，提供了</a:t>
            </a:r>
            <a:r>
              <a:rPr lang="en-US" altLang="zh-CN" sz="1800" dirty="0"/>
              <a:t>Android Studio</a:t>
            </a:r>
            <a:r>
              <a:rPr lang="zh-CN" altLang="en-US" sz="1800" dirty="0"/>
              <a:t>集成开发工具。</a:t>
            </a:r>
            <a:endParaRPr lang="en-US" altLang="zh-CN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42BFD3-F81D-4438-BEF4-00D8A3D2C88F}"/>
              </a:ext>
            </a:extLst>
          </p:cNvPr>
          <p:cNvSpPr txBox="1"/>
          <p:nvPr/>
        </p:nvSpPr>
        <p:spPr>
          <a:xfrm>
            <a:off x="634368" y="4281428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b="1" dirty="0"/>
              <a:t>iOS</a:t>
            </a:r>
            <a:r>
              <a:rPr lang="zh-CN" altLang="en-US" sz="2400" b="1" dirty="0"/>
              <a:t>开发：</a:t>
            </a:r>
            <a:r>
              <a:rPr lang="en-US" altLang="zh-CN" sz="2400" b="1" dirty="0"/>
              <a:t>          </a:t>
            </a:r>
          </a:p>
          <a:p>
            <a:endParaRPr lang="en-US" altLang="zh-CN" sz="2400" dirty="0"/>
          </a:p>
          <a:p>
            <a:endParaRPr lang="en-US" altLang="zh-CN" sz="2400" b="1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B55A1A-C643-4789-A5C3-C31C9EF2F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84" y="5067761"/>
            <a:ext cx="2813732" cy="13819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062525-7CB9-466B-8148-72E17F582EB1}"/>
              </a:ext>
            </a:extLst>
          </p:cNvPr>
          <p:cNvSpPr txBox="1"/>
          <p:nvPr/>
        </p:nvSpPr>
        <p:spPr>
          <a:xfrm>
            <a:off x="3945520" y="527021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/>
              <a:t>以</a:t>
            </a:r>
            <a:r>
              <a:rPr lang="en-US" altLang="zh-CN" dirty="0"/>
              <a:t>Swift</a:t>
            </a:r>
            <a:r>
              <a:rPr lang="zh-CN" altLang="en-US" sz="1800" dirty="0"/>
              <a:t>为主要开发语言，提供了</a:t>
            </a:r>
            <a:r>
              <a:rPr lang="en-US" altLang="zh-CN" sz="1800" dirty="0" err="1"/>
              <a:t>Xcode</a:t>
            </a:r>
            <a:r>
              <a:rPr lang="zh-CN" altLang="en-US" sz="1800" dirty="0"/>
              <a:t>集成开发工具。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6095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991EE1-A36F-4A17-A235-CE3F8DDC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6767006" cy="44505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C93EC6-969E-4999-80E1-E892EFC938BF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IoT Studio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移动搭建能力对比</a:t>
            </a:r>
          </a:p>
        </p:txBody>
      </p:sp>
    </p:spTree>
    <p:extLst>
      <p:ext uri="{BB962C8B-B14F-4D97-AF65-F5344CB8AC3E}">
        <p14:creationId xmlns:p14="http://schemas.microsoft.com/office/powerpoint/2010/main" val="143879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6E8D66-32CB-4CDD-BDB0-70A0DFAA235E}"/>
              </a:ext>
            </a:extLst>
          </p:cNvPr>
          <p:cNvSpPr txBox="1"/>
          <p:nvPr/>
        </p:nvSpPr>
        <p:spPr>
          <a:xfrm>
            <a:off x="0" y="941459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APP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/>
                <a:cs typeface="+mj-cs"/>
              </a:rPr>
              <a:t>可视化搭建流程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E9F6A4-198F-4715-A9AE-75A01413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8" y="1844824"/>
            <a:ext cx="8611798" cy="4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45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3"/>
  <p:tag name="KSO_WM_TEMPLATE_SCENE_ID" val="1"/>
  <p:tag name="KSO_WM_TEMPLATE_JOB_ID" val="3"/>
  <p:tag name="KSO_WM_TEMPLATE_TOPIC_DEFAULT" val="0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_2">
  <a:themeElements>
    <a:clrScheme name="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vert="eaVert" wrap="square" rtlCol="0">
        <a:spAutoFit/>
        <a:scene3d>
          <a:camera prst="orthographicFront"/>
          <a:lightRig rig="soft" dir="t">
            <a:rot lat="0" lon="0" rev="15600000"/>
          </a:lightRig>
        </a:scene3d>
        <a:sp3d extrusionH="57150" prstMaterial="softEdge">
          <a:bevelT w="25400" h="38100"/>
        </a:sp3d>
      </a:bodyPr>
      <a:lstStyle>
        <a:defPPr algn="ctr">
          <a:defRPr lang="zh-CN" altLang="en-US" sz="2400" noProof="0">
            <a:ln>
              <a:noFill/>
            </a:ln>
            <a:solidFill>
              <a:srgbClr val="5C5CFE"/>
            </a:solidFill>
            <a:uLnTx/>
            <a:uFillTx/>
            <a:latin typeface="+mn-lt"/>
            <a:ea typeface="微软雅黑" panose="020B0503020204020204" charset="-122"/>
          </a:defRPr>
        </a:defPPr>
      </a:lstStyle>
    </a:txDef>
  </a:objectDefaults>
  <a:extraClrSchemeLst>
    <a:extraClrScheme>
      <a:clrScheme name="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20311</TotalTime>
  <Words>1420</Words>
  <Application>Microsoft Office PowerPoint</Application>
  <PresentationFormat>全屏显示(4:3)</PresentationFormat>
  <Paragraphs>108</Paragraphs>
  <Slides>34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pingfang SC</vt:lpstr>
      <vt:lpstr>隶书</vt:lpstr>
      <vt:lpstr>Arial</vt:lpstr>
      <vt:lpstr>Calibri</vt:lpstr>
      <vt:lpstr>Wingdings</vt:lpstr>
      <vt:lpstr>自定义设计方案</vt:lpstr>
      <vt:lpstr>自定义设计方案_2</vt:lpstr>
      <vt:lpstr> 智慧云平台创新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lxp</cp:lastModifiedBy>
  <cp:revision>771</cp:revision>
  <dcterms:created xsi:type="dcterms:W3CDTF">2012-02-15T07:57:00Z</dcterms:created>
  <dcterms:modified xsi:type="dcterms:W3CDTF">2022-12-01T10:24:05Z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  <property fmtid="{D5CDD505-2E9C-101B-9397-08002B2CF9AE}" pid="3" name="KSORubyTemplateID">
    <vt:lpwstr>2</vt:lpwstr>
  </property>
</Properties>
</file>